
<file path=[Content_Types].xml><?xml version="1.0" encoding="utf-8"?>
<Types xmlns="http://schemas.openxmlformats.org/package/2006/content-types"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theme/themeOverride1.xml" ContentType="application/vnd.openxmlformats-officedocument.themeOverr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r:id="rId1"/>
  </p:sldMasterIdLst>
  <p:notesMasterIdLst>
    <p:notesMasterId r:id="rId15"/>
  </p:notesMasterIdLst>
  <p:sldIdLst>
    <p:sldId id="256" r:id="rId2"/>
    <p:sldId id="257" r:id="rId3"/>
    <p:sldId id="291" r:id="rId4"/>
    <p:sldId id="292" r:id="rId5"/>
    <p:sldId id="259" r:id="rId6"/>
    <p:sldId id="284" r:id="rId7"/>
    <p:sldId id="275" r:id="rId8"/>
    <p:sldId id="288" r:id="rId9"/>
    <p:sldId id="287" r:id="rId10"/>
    <p:sldId id="265" r:id="rId11"/>
    <p:sldId id="263" r:id="rId12"/>
    <p:sldId id="269" r:id="rId13"/>
    <p:sldId id="280" r:id="rId14"/>
  </p:sldIdLst>
  <p:sldSz cx="9144000" cy="6858000" type="screen4x3"/>
  <p:notesSz cx="6858000" cy="9144000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6306" autoAdjust="0"/>
    <p:restoredTop sz="88722" autoAdjust="0"/>
  </p:normalViewPr>
  <p:slideViewPr>
    <p:cSldViewPr>
      <p:cViewPr varScale="1">
        <p:scale>
          <a:sx n="92" d="100"/>
          <a:sy n="92" d="100"/>
        </p:scale>
        <p:origin x="-79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5613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F241BBA-5F0A-49E5-A273-0424D0DF251A}" type="datetimeFigureOut">
              <a:rPr lang="sv-SE"/>
              <a:pPr>
                <a:defRPr/>
              </a:pPr>
              <a:t>11/2/10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  <a:endParaRPr lang="sv-SE" noProof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A7B35A2-E973-4275-88A7-7F24048220E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Platshållare för bildobjekt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5363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00F92FD-D49F-401C-9B29-1689EC4AC8B5}" type="slidenum">
              <a:rPr lang="sv-SE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sv-S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7B35A2-E973-4275-88A7-7F24048220ED}" type="slidenum">
              <a:rPr lang="sv-SE" smtClean="0"/>
              <a:pPr>
                <a:defRPr/>
              </a:pPr>
              <a:t>6</a:t>
            </a:fld>
            <a:endParaRPr lang="sv-S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Platshållare för bildobjekt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sv-SE" smtClean="0"/>
              <a:t>Blanka   tll nästa: fixa bild rig</a:t>
            </a:r>
          </a:p>
        </p:txBody>
      </p:sp>
      <p:sp>
        <p:nvSpPr>
          <p:cNvPr id="19459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D2EE87D-95B3-4F3F-837E-34ED752AEC2F}" type="slidenum">
              <a:rPr lang="sv-SE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sv-S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Explain</a:t>
            </a:r>
            <a:r>
              <a:rPr lang="en-US" baseline="0" dirty="0" smtClean="0"/>
              <a:t> parameters symbols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7B35A2-E973-4275-88A7-7F24048220ED}" type="slidenum">
              <a:rPr lang="sv-SE" smtClean="0"/>
              <a:pPr>
                <a:defRPr/>
              </a:pPr>
              <a:t>11</a:t>
            </a:fld>
            <a:endParaRPr lang="sv-S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7B35A2-E973-4275-88A7-7F24048220ED}" type="slidenum">
              <a:rPr lang="sv-SE" smtClean="0"/>
              <a:pPr>
                <a:defRPr/>
              </a:pPr>
              <a:t>12</a:t>
            </a:fld>
            <a:endParaRPr lang="sv-S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Rubrikbild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17" name="Underrubrik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/>
          </a:p>
        </p:txBody>
      </p:sp>
      <p:sp>
        <p:nvSpPr>
          <p:cNvPr id="4" name="Platshållare för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F74F2-BC6C-4E27-8DA4-4753D47C29A1}" type="datetimeFigureOut">
              <a:rPr lang="sv-SE"/>
              <a:pPr>
                <a:defRPr/>
              </a:pPr>
              <a:t>11/2/10</a:t>
            </a:fld>
            <a:endParaRPr lang="sv-SE"/>
          </a:p>
        </p:txBody>
      </p:sp>
      <p:sp>
        <p:nvSpPr>
          <p:cNvPr id="5" name="Platshållare för sidfot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075A2-E65B-405A-913A-755E15D12B9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7F6A8-1358-4B3A-84C1-FF1A2861D7AE}" type="datetimeFigureOut">
              <a:rPr lang="sv-SE"/>
              <a:pPr>
                <a:defRPr/>
              </a:pPr>
              <a:t>11/2/10</a:t>
            </a:fld>
            <a:endParaRPr lang="sv-SE"/>
          </a:p>
        </p:txBody>
      </p:sp>
      <p:sp>
        <p:nvSpPr>
          <p:cNvPr id="5" name="Platshållare för sidfo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20FC6-9C6E-4D98-AE58-7D8CCACFFFD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201B5-7399-4062-A819-84A5A4DA690D}" type="datetimeFigureOut">
              <a:rPr lang="sv-SE"/>
              <a:pPr>
                <a:defRPr/>
              </a:pPr>
              <a:t>11/2/10</a:t>
            </a:fld>
            <a:endParaRPr lang="sv-SE"/>
          </a:p>
        </p:txBody>
      </p:sp>
      <p:sp>
        <p:nvSpPr>
          <p:cNvPr id="5" name="Platshållare för sidfo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177F4-C820-46EE-9518-48F060B1B89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4B15D-BC65-4914-969C-180FF4559DA2}" type="datetimeFigureOut">
              <a:rPr lang="sv-SE"/>
              <a:pPr>
                <a:defRPr/>
              </a:pPr>
              <a:t>11/2/10</a:t>
            </a:fld>
            <a:endParaRPr lang="sv-SE"/>
          </a:p>
        </p:txBody>
      </p:sp>
      <p:sp>
        <p:nvSpPr>
          <p:cNvPr id="5" name="Platshållare för sidfo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4AFD-7096-401C-BCBD-FBE778D4649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Avsnittsrubri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4B980-F728-4449-BCFE-3C32A980E07D}" type="datetimeFigureOut">
              <a:rPr lang="sv-SE"/>
              <a:pPr>
                <a:defRPr/>
              </a:pPr>
              <a:t>11/2/10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27342-B490-4A8E-84F7-954477E8CF9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Platshållare fö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1CDB1-53C1-46E5-B962-300AAFAA19C5}" type="datetimeFigureOut">
              <a:rPr lang="sv-SE"/>
              <a:pPr>
                <a:defRPr/>
              </a:pPr>
              <a:t>11/2/10</a:t>
            </a:fld>
            <a:endParaRPr lang="sv-SE"/>
          </a:p>
        </p:txBody>
      </p:sp>
      <p:sp>
        <p:nvSpPr>
          <p:cNvPr id="6" name="Platshållare för sidfo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82845-6D85-4055-8345-1EECD8A43B3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innehåll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7" name="Platshållare fö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761B0-5F0D-44AC-B2F4-7E0A89C0E320}" type="datetimeFigureOut">
              <a:rPr lang="sv-SE"/>
              <a:pPr>
                <a:defRPr/>
              </a:pPr>
              <a:t>11/2/10</a:t>
            </a:fld>
            <a:endParaRPr lang="sv-SE"/>
          </a:p>
        </p:txBody>
      </p:sp>
      <p:sp>
        <p:nvSpPr>
          <p:cNvPr id="8" name="Platshållare för sidfo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5A9D6-553F-4EDE-BA91-C817A73D9C6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A1942-FF56-489F-A1FF-F7D7770D4818}" type="datetimeFigureOut">
              <a:rPr lang="sv-SE"/>
              <a:pPr>
                <a:defRPr/>
              </a:pPr>
              <a:t>11/2/10</a:t>
            </a:fld>
            <a:endParaRPr lang="sv-SE"/>
          </a:p>
        </p:txBody>
      </p:sp>
      <p:sp>
        <p:nvSpPr>
          <p:cNvPr id="4" name="Platshållare för sidfo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7EA70-50E1-4146-8AA1-0A84A4708A3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1F114-D461-4B8D-926B-AFD3317DC2CF}" type="datetimeFigureOut">
              <a:rPr lang="sv-SE"/>
              <a:pPr>
                <a:defRPr/>
              </a:pPr>
              <a:t>11/2/10</a:t>
            </a:fld>
            <a:endParaRPr lang="sv-SE"/>
          </a:p>
        </p:txBody>
      </p:sp>
      <p:sp>
        <p:nvSpPr>
          <p:cNvPr id="3" name="Platshållare för sidfo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7F9D3-0C78-4CE8-9A4B-3D9365AFFDE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Platshållare fö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49F0C-9DAD-454F-8E38-15637FC768FC}" type="datetimeFigureOut">
              <a:rPr lang="sv-SE"/>
              <a:pPr>
                <a:defRPr/>
              </a:pPr>
              <a:t>11/2/10</a:t>
            </a:fld>
            <a:endParaRPr lang="sv-SE"/>
          </a:p>
        </p:txBody>
      </p:sp>
      <p:sp>
        <p:nvSpPr>
          <p:cNvPr id="6" name="Platshållare för sidfo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72089-0F46-40D9-84FC-B5BA5F0FAFD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med klippt och rundat hörn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ätvinklig triangel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ihandsfigur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ihandsfigur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v-SE" noProof="0" smtClean="0"/>
              <a:t>Klicka på ikonen för att lägga till en bild</a:t>
            </a:r>
            <a:endParaRPr lang="en-US" noProof="0" dirty="0"/>
          </a:p>
        </p:txBody>
      </p:sp>
      <p:sp>
        <p:nvSpPr>
          <p:cNvPr id="9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13B90-6C73-405C-A360-EC5F3E1AD757}" type="datetimeFigureOut">
              <a:rPr lang="sv-SE"/>
              <a:pPr>
                <a:defRPr/>
              </a:pPr>
              <a:t>11/2/10</a:t>
            </a:fld>
            <a:endParaRPr lang="sv-SE"/>
          </a:p>
        </p:txBody>
      </p:sp>
      <p:sp>
        <p:nvSpPr>
          <p:cNvPr id="10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1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C91A3F-F467-4D19-BD6C-381F2A92B3D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ihandsfigur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ihandsfigur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Platshållare för rubrik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  <a:endParaRPr lang="en-US" smtClean="0"/>
          </a:p>
        </p:txBody>
      </p:sp>
      <p:sp>
        <p:nvSpPr>
          <p:cNvPr id="1029" name="Platshållare för text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smtClean="0"/>
          </a:p>
        </p:txBody>
      </p:sp>
      <p:sp>
        <p:nvSpPr>
          <p:cNvPr id="10" name="Platshållare för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844FB5D-BE04-491B-9CF8-4DC849777B3B}" type="datetimeFigureOut">
              <a:rPr lang="sv-SE"/>
              <a:pPr>
                <a:defRPr/>
              </a:pPr>
              <a:t>11/2/10</a:t>
            </a:fld>
            <a:endParaRPr lang="sv-SE"/>
          </a:p>
        </p:txBody>
      </p:sp>
      <p:sp>
        <p:nvSpPr>
          <p:cNvPr id="22" name="Platshållare för sidfot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8" name="Platshållare för bildnumm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1B8BFE9-0E82-4FBC-A280-93CAAADD5A2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grpSp>
        <p:nvGrpSpPr>
          <p:cNvPr id="1033" name="Grup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ihandsfigu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ihandsfigu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video" Target="file:///E:\IYPT\Bouncing%20droplets\Bouncing%20droplets\3.%20Fall..%20Dra%20ihop%20s&#228;ra.wmv" TargetMode="Externa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video" Target="file:///E:\IYPT\Bouncing%20droplets\Bouncing%20droplets\film%20pilar%20till%20f&#246;rklaring%20av%20bounce.wmv" TargetMode="Externa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8/8c/Dew_2.jpg" TargetMode="External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video" Target="file:///E:\IYPT\Bouncing%20droplets\Bouncing%20droplets\film%20pilar%20till%20f&#246;rklaring%20av%20bounce.wmv" TargetMode="External"/><Relationship Id="rId2" Type="http://schemas.openxmlformats.org/officeDocument/2006/relationships/slideLayout" Target="../slideLayouts/slideLayout8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v-SE" smtClean="0"/>
              <a:t>Bouncing droplets</a:t>
            </a:r>
            <a:endParaRPr lang="sv-SE" dirty="0"/>
          </a:p>
        </p:txBody>
      </p:sp>
      <p:sp>
        <p:nvSpPr>
          <p:cNvPr id="14338" name="Underrubrik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r>
              <a:rPr lang="sv-SE" dirty="0" smtClean="0"/>
              <a:t>Sweden</a:t>
            </a:r>
          </a:p>
          <a:p>
            <a:pPr marR="0"/>
            <a:endParaRPr lang="sv-S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smtClean="0"/>
              <a:t>Bounce with Strain</a:t>
            </a:r>
          </a:p>
        </p:txBody>
      </p:sp>
      <p:pic>
        <p:nvPicPr>
          <p:cNvPr id="6" name="3. Fall.. Dra ihop sära.wmv">
            <a:hlinkClick r:id="" action="ppaction://media"/>
          </p:cNvPr>
          <p:cNvPicPr/>
          <p:nvPr>
            <p:ph idx="1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1524000" y="1843088"/>
            <a:ext cx="6096000" cy="4572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smtClean="0"/>
              <a:t>Weber Number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457200" y="1785927"/>
            <a:ext cx="8229600" cy="4538674"/>
          </a:xfrm>
        </p:spPr>
        <p:txBody>
          <a:bodyPr/>
          <a:lstStyle/>
          <a:p>
            <a:r>
              <a:rPr lang="sv-SE" dirty="0" err="1" smtClean="0"/>
              <a:t>Comparison</a:t>
            </a:r>
            <a:r>
              <a:rPr lang="sv-SE" dirty="0" smtClean="0"/>
              <a:t> </a:t>
            </a:r>
            <a:r>
              <a:rPr lang="sv-SE" dirty="0" err="1" smtClean="0"/>
              <a:t>between</a:t>
            </a:r>
            <a:r>
              <a:rPr lang="sv-SE" dirty="0" smtClean="0"/>
              <a:t> the </a:t>
            </a:r>
            <a:r>
              <a:rPr lang="sv-SE" dirty="0" err="1" smtClean="0"/>
              <a:t>kinetic</a:t>
            </a:r>
            <a:r>
              <a:rPr lang="sv-SE" dirty="0" smtClean="0"/>
              <a:t> </a:t>
            </a:r>
            <a:r>
              <a:rPr lang="sv-SE" dirty="0" err="1" smtClean="0"/>
              <a:t>energy</a:t>
            </a:r>
            <a:r>
              <a:rPr lang="sv-SE" dirty="0" smtClean="0"/>
              <a:t> and the </a:t>
            </a:r>
            <a:r>
              <a:rPr lang="sv-SE" dirty="0" err="1" smtClean="0"/>
              <a:t>surface</a:t>
            </a:r>
            <a:r>
              <a:rPr lang="sv-SE" dirty="0" smtClean="0"/>
              <a:t> tension of the </a:t>
            </a:r>
            <a:r>
              <a:rPr lang="sv-SE" dirty="0" err="1" smtClean="0"/>
              <a:t>droplet</a:t>
            </a:r>
            <a:r>
              <a:rPr lang="sv-SE" dirty="0" smtClean="0"/>
              <a:t> </a:t>
            </a:r>
            <a:r>
              <a:rPr lang="sv-SE" dirty="0" err="1" smtClean="0"/>
              <a:t>can</a:t>
            </a:r>
            <a:r>
              <a:rPr lang="sv-SE" dirty="0" smtClean="0"/>
              <a:t> </a:t>
            </a:r>
            <a:r>
              <a:rPr lang="sv-SE" dirty="0" err="1" smtClean="0"/>
              <a:t>help</a:t>
            </a:r>
            <a:r>
              <a:rPr lang="sv-SE" dirty="0" smtClean="0"/>
              <a:t> </a:t>
            </a:r>
            <a:r>
              <a:rPr lang="sv-SE" dirty="0" err="1" smtClean="0"/>
              <a:t>us</a:t>
            </a:r>
            <a:r>
              <a:rPr lang="sv-SE" dirty="0" smtClean="0"/>
              <a:t> </a:t>
            </a:r>
            <a:r>
              <a:rPr lang="sv-SE" dirty="0" err="1" smtClean="0"/>
              <a:t>understand</a:t>
            </a:r>
            <a:r>
              <a:rPr lang="sv-SE" dirty="0" smtClean="0"/>
              <a:t> </a:t>
            </a:r>
            <a:r>
              <a:rPr lang="sv-SE" dirty="0" err="1" smtClean="0"/>
              <a:t>what</a:t>
            </a:r>
            <a:r>
              <a:rPr lang="sv-SE" dirty="0" smtClean="0"/>
              <a:t> </a:t>
            </a:r>
            <a:r>
              <a:rPr lang="sv-SE" dirty="0" err="1" smtClean="0"/>
              <a:t>effect</a:t>
            </a:r>
            <a:r>
              <a:rPr lang="sv-SE" dirty="0" smtClean="0"/>
              <a:t> the different </a:t>
            </a:r>
            <a:r>
              <a:rPr lang="sv-SE" dirty="0" err="1" smtClean="0"/>
              <a:t>energies</a:t>
            </a:r>
            <a:r>
              <a:rPr lang="sv-SE" dirty="0" smtClean="0"/>
              <a:t> and parameters </a:t>
            </a:r>
            <a:r>
              <a:rPr lang="sv-SE" dirty="0" err="1" smtClean="0"/>
              <a:t>will</a:t>
            </a:r>
            <a:r>
              <a:rPr lang="sv-SE" dirty="0" smtClean="0"/>
              <a:t> </a:t>
            </a:r>
            <a:r>
              <a:rPr lang="sv-SE" dirty="0" err="1" smtClean="0"/>
              <a:t>have</a:t>
            </a:r>
            <a:r>
              <a:rPr lang="sv-SE" dirty="0" smtClean="0"/>
              <a:t> on the </a:t>
            </a:r>
            <a:r>
              <a:rPr lang="sv-SE" dirty="0" err="1" smtClean="0"/>
              <a:t>droplet</a:t>
            </a:r>
            <a:r>
              <a:rPr lang="sv-SE" dirty="0" smtClean="0"/>
              <a:t> </a:t>
            </a:r>
            <a:r>
              <a:rPr lang="sv-SE" dirty="0" err="1" smtClean="0"/>
              <a:t>when</a:t>
            </a:r>
            <a:r>
              <a:rPr lang="sv-SE" dirty="0" smtClean="0"/>
              <a:t> hitting the </a:t>
            </a:r>
            <a:r>
              <a:rPr lang="sv-SE" dirty="0" err="1" smtClean="0"/>
              <a:t>surface</a:t>
            </a:r>
            <a:r>
              <a:rPr lang="sv-SE" dirty="0" smtClean="0"/>
              <a:t>.</a:t>
            </a:r>
          </a:p>
          <a:p>
            <a:r>
              <a:rPr lang="sv-SE" dirty="0" smtClean="0"/>
              <a:t> </a:t>
            </a:r>
          </a:p>
          <a:p>
            <a:endParaRPr lang="sv-SE" dirty="0" smtClean="0"/>
          </a:p>
          <a:p>
            <a:r>
              <a:rPr lang="sv-SE" dirty="0" smtClean="0"/>
              <a:t> </a:t>
            </a:r>
          </a:p>
          <a:p>
            <a:r>
              <a:rPr lang="sv-SE" dirty="0" smtClean="0"/>
              <a:t>      		    </a:t>
            </a:r>
            <a:r>
              <a:rPr lang="sv-SE" dirty="0" err="1" smtClean="0"/>
              <a:t>results</a:t>
            </a:r>
            <a:r>
              <a:rPr lang="sv-SE" dirty="0" smtClean="0"/>
              <a:t> in </a:t>
            </a:r>
            <a:r>
              <a:rPr lang="sv-SE" dirty="0" err="1" smtClean="0"/>
              <a:t>We</a:t>
            </a:r>
            <a:r>
              <a:rPr lang="sv-SE" dirty="0" smtClean="0"/>
              <a:t>  </a:t>
            </a:r>
            <a:r>
              <a:rPr lang="sv-SE" dirty="0" err="1" smtClean="0"/>
              <a:t>having</a:t>
            </a:r>
            <a:r>
              <a:rPr lang="sv-SE" dirty="0" smtClean="0"/>
              <a:t> a </a:t>
            </a:r>
            <a:r>
              <a:rPr lang="sv-SE" dirty="0" err="1" smtClean="0"/>
              <a:t>dimensionless</a:t>
            </a:r>
            <a:r>
              <a:rPr lang="sv-SE" dirty="0" smtClean="0"/>
              <a:t> </a:t>
            </a:r>
            <a:r>
              <a:rPr lang="sv-SE" dirty="0" err="1" smtClean="0"/>
              <a:t>number</a:t>
            </a:r>
            <a:r>
              <a:rPr lang="sv-SE" dirty="0" smtClean="0"/>
              <a:t>, the </a:t>
            </a:r>
            <a:r>
              <a:rPr lang="sv-SE" dirty="0" err="1" smtClean="0"/>
              <a:t>value</a:t>
            </a:r>
            <a:r>
              <a:rPr lang="sv-SE" dirty="0" smtClean="0"/>
              <a:t> </a:t>
            </a:r>
            <a:r>
              <a:rPr lang="sv-SE" dirty="0" err="1" smtClean="0"/>
              <a:t>will</a:t>
            </a:r>
            <a:r>
              <a:rPr lang="sv-SE" dirty="0" smtClean="0"/>
              <a:t> </a:t>
            </a:r>
            <a:r>
              <a:rPr lang="sv-SE" dirty="0" err="1" smtClean="0"/>
              <a:t>have</a:t>
            </a:r>
            <a:r>
              <a:rPr lang="sv-SE" dirty="0" smtClean="0"/>
              <a:t> no </a:t>
            </a:r>
            <a:r>
              <a:rPr lang="sv-SE" dirty="0" err="1" smtClean="0"/>
              <a:t>unit</a:t>
            </a:r>
            <a:endParaRPr lang="sv-SE" dirty="0" smtClean="0"/>
          </a:p>
          <a:p>
            <a:r>
              <a:rPr lang="sv-SE" dirty="0" err="1" smtClean="0"/>
              <a:t>Used</a:t>
            </a:r>
            <a:r>
              <a:rPr lang="sv-SE" dirty="0" smtClean="0"/>
              <a:t> to </a:t>
            </a:r>
            <a:r>
              <a:rPr lang="sv-SE" dirty="0" err="1" smtClean="0"/>
              <a:t>confirm</a:t>
            </a:r>
            <a:r>
              <a:rPr lang="sv-SE" dirty="0" smtClean="0"/>
              <a:t> that </a:t>
            </a:r>
            <a:r>
              <a:rPr lang="sv-SE" dirty="0" err="1" smtClean="0"/>
              <a:t>surface</a:t>
            </a:r>
            <a:r>
              <a:rPr lang="sv-SE" dirty="0" smtClean="0"/>
              <a:t> tension </a:t>
            </a:r>
            <a:r>
              <a:rPr lang="sv-SE" dirty="0" err="1" smtClean="0"/>
              <a:t>affects</a:t>
            </a:r>
            <a:r>
              <a:rPr lang="sv-SE" dirty="0" smtClean="0"/>
              <a:t> </a:t>
            </a:r>
            <a:r>
              <a:rPr lang="sv-SE" dirty="0" err="1" smtClean="0"/>
              <a:t>whether</a:t>
            </a:r>
            <a:r>
              <a:rPr lang="sv-SE" dirty="0" smtClean="0"/>
              <a:t> it </a:t>
            </a:r>
            <a:r>
              <a:rPr lang="sv-SE" dirty="0" err="1" smtClean="0"/>
              <a:t>will</a:t>
            </a:r>
            <a:r>
              <a:rPr lang="sv-SE" dirty="0" smtClean="0"/>
              <a:t> be a </a:t>
            </a:r>
            <a:r>
              <a:rPr lang="sv-SE" dirty="0" err="1" smtClean="0"/>
              <a:t>bounce</a:t>
            </a:r>
            <a:r>
              <a:rPr lang="sv-SE" dirty="0" smtClean="0"/>
              <a:t> or a </a:t>
            </a:r>
            <a:r>
              <a:rPr lang="sv-SE" dirty="0" err="1" smtClean="0"/>
              <a:t>splash</a:t>
            </a:r>
            <a:endParaRPr lang="sv-SE" dirty="0" smtClean="0"/>
          </a:p>
          <a:p>
            <a:pPr>
              <a:buFont typeface="Wingdings 2" pitchFamily="18" charset="2"/>
              <a:buNone/>
            </a:pPr>
            <a:endParaRPr lang="sv-SE" dirty="0" smtClean="0"/>
          </a:p>
        </p:txBody>
      </p:sp>
      <p:sp>
        <p:nvSpPr>
          <p:cNvPr id="2867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onstantia" pitchFamily="18" charset="0"/>
            </a:endParaRPr>
          </a:p>
        </p:txBody>
      </p:sp>
      <p:pic>
        <p:nvPicPr>
          <p:cNvPr id="2867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62" y="4286256"/>
            <a:ext cx="1285884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onstantia" pitchFamily="18" charset="0"/>
            </a:endParaRPr>
          </a:p>
        </p:txBody>
      </p:sp>
      <p:pic>
        <p:nvPicPr>
          <p:cNvPr id="28679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4929198"/>
            <a:ext cx="16859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0" name="Rectangle 7"/>
          <p:cNvSpPr>
            <a:spLocks noChangeArrowheads="1"/>
          </p:cNvSpPr>
          <p:nvPr/>
        </p:nvSpPr>
        <p:spPr bwMode="auto">
          <a:xfrm>
            <a:off x="447675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3357562"/>
            <a:ext cx="1143008" cy="775612"/>
          </a:xfrm>
          <a:prstGeom prst="rect">
            <a:avLst/>
          </a:prstGeom>
          <a:noFill/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81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02" y="3357562"/>
            <a:ext cx="1571636" cy="764579"/>
          </a:xfrm>
          <a:prstGeom prst="rect">
            <a:avLst/>
          </a:prstGeom>
          <a:noFill/>
        </p:spPr>
      </p:pic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03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8" y="3500438"/>
            <a:ext cx="2400316" cy="428628"/>
          </a:xfrm>
          <a:prstGeom prst="rect">
            <a:avLst/>
          </a:prstGeom>
          <a:noFill/>
        </p:spPr>
      </p:pic>
      <p:sp>
        <p:nvSpPr>
          <p:cNvPr id="8204" name="Rectangle 12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Bild 6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928802"/>
            <a:ext cx="6862476" cy="3786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Title 8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009650"/>
          </a:xfrm>
        </p:spPr>
        <p:txBody>
          <a:bodyPr/>
          <a:lstStyle/>
          <a:p>
            <a:pPr algn="ctr"/>
            <a:r>
              <a:rPr lang="sv-SE" smtClean="0"/>
              <a:t>Weber Number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1428728" y="5214950"/>
            <a:ext cx="2533650" cy="355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Aft>
                <a:spcPts val="1000"/>
              </a:spcAft>
            </a:pPr>
            <a:r>
              <a:rPr lang="sv-SE" sz="1400" b="1" dirty="0" err="1">
                <a:latin typeface="Calibri" pitchFamily="34" charset="0"/>
              </a:rPr>
              <a:t>Velocity</a:t>
            </a:r>
            <a:endParaRPr lang="sv-SE" sz="1400" dirty="0"/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1000100" y="2000240"/>
            <a:ext cx="5357850" cy="57150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sv-SE" sz="2500" b="1" dirty="0" err="1">
                <a:latin typeface="Calibri" pitchFamily="34" charset="0"/>
              </a:rPr>
              <a:t>Weber-Number</a:t>
            </a:r>
            <a:r>
              <a:rPr lang="sv-SE" sz="2500" b="1" dirty="0">
                <a:latin typeface="Calibri" pitchFamily="34" charset="0"/>
              </a:rPr>
              <a:t> at </a:t>
            </a:r>
            <a:r>
              <a:rPr lang="sv-SE" sz="2500" b="1" dirty="0" smtClean="0">
                <a:latin typeface="Calibri" pitchFamily="34" charset="0"/>
              </a:rPr>
              <a:t>different </a:t>
            </a:r>
            <a:r>
              <a:rPr lang="sv-SE" sz="2500" b="1" dirty="0" err="1">
                <a:latin typeface="Calibri" pitchFamily="34" charset="0"/>
              </a:rPr>
              <a:t>Velocities</a:t>
            </a:r>
            <a:endParaRPr lang="sv-SE" sz="2500" dirty="0"/>
          </a:p>
        </p:txBody>
      </p:sp>
      <p:sp>
        <p:nvSpPr>
          <p:cNvPr id="7" name="TextBox 6"/>
          <p:cNvSpPr txBox="1"/>
          <p:nvPr/>
        </p:nvSpPr>
        <p:spPr>
          <a:xfrm>
            <a:off x="7215206" y="2428868"/>
            <a:ext cx="164307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1 .Clean </a:t>
            </a:r>
            <a:r>
              <a:rPr lang="sv-SE" dirty="0" err="1" smtClean="0"/>
              <a:t>Bounce</a:t>
            </a:r>
            <a:endParaRPr lang="sv-SE" dirty="0" smtClean="0"/>
          </a:p>
          <a:p>
            <a:endParaRPr lang="sv-SE" dirty="0"/>
          </a:p>
          <a:p>
            <a:r>
              <a:rPr lang="sv-SE" dirty="0" smtClean="0"/>
              <a:t>2. </a:t>
            </a:r>
            <a:r>
              <a:rPr lang="sv-SE" dirty="0" err="1" smtClean="0"/>
              <a:t>Bounce</a:t>
            </a:r>
            <a:r>
              <a:rPr lang="sv-SE" dirty="0" smtClean="0"/>
              <a:t> with </a:t>
            </a:r>
            <a:r>
              <a:rPr lang="sv-SE" dirty="0" err="1" smtClean="0"/>
              <a:t>strain</a:t>
            </a:r>
            <a:endParaRPr lang="sv-SE" dirty="0" smtClean="0"/>
          </a:p>
          <a:p>
            <a:endParaRPr lang="sv-SE" dirty="0"/>
          </a:p>
          <a:p>
            <a:r>
              <a:rPr lang="sv-SE" dirty="0" smtClean="0"/>
              <a:t>3. One </a:t>
            </a:r>
            <a:r>
              <a:rPr lang="sv-SE" dirty="0" err="1" smtClean="0"/>
              <a:t>large</a:t>
            </a:r>
            <a:r>
              <a:rPr lang="sv-SE" dirty="0" smtClean="0"/>
              <a:t> </a:t>
            </a:r>
            <a:r>
              <a:rPr lang="sv-SE" dirty="0" err="1" smtClean="0"/>
              <a:t>one</a:t>
            </a:r>
            <a:r>
              <a:rPr lang="sv-SE" dirty="0" smtClean="0"/>
              <a:t> small</a:t>
            </a:r>
          </a:p>
          <a:p>
            <a:endParaRPr lang="sv-SE" dirty="0"/>
          </a:p>
          <a:p>
            <a:r>
              <a:rPr lang="sv-SE" dirty="0" smtClean="0"/>
              <a:t>4. One </a:t>
            </a:r>
            <a:r>
              <a:rPr lang="sv-SE" dirty="0" err="1" smtClean="0"/>
              <a:t>large</a:t>
            </a:r>
            <a:r>
              <a:rPr lang="sv-SE" dirty="0" smtClean="0"/>
              <a:t>, </a:t>
            </a:r>
            <a:r>
              <a:rPr lang="sv-SE" dirty="0" err="1" smtClean="0"/>
              <a:t>few</a:t>
            </a:r>
            <a:r>
              <a:rPr lang="sv-SE" dirty="0" smtClean="0"/>
              <a:t> small</a:t>
            </a:r>
          </a:p>
          <a:p>
            <a:endParaRPr lang="sv-SE" dirty="0"/>
          </a:p>
          <a:p>
            <a:r>
              <a:rPr lang="sv-SE" dirty="0" smtClean="0"/>
              <a:t>5. </a:t>
            </a:r>
            <a:r>
              <a:rPr lang="sv-SE" dirty="0" err="1" smtClean="0"/>
              <a:t>Many</a:t>
            </a:r>
            <a:endParaRPr lang="en-US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8596" y="5929330"/>
            <a:ext cx="6715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 smtClean="0"/>
              <a:t>We</a:t>
            </a:r>
            <a:r>
              <a:rPr lang="sv-SE" dirty="0" smtClean="0"/>
              <a:t> &lt; 40 = </a:t>
            </a:r>
            <a:r>
              <a:rPr lang="sv-SE" dirty="0" err="1" smtClean="0"/>
              <a:t>Bounce</a:t>
            </a:r>
            <a:r>
              <a:rPr lang="sv-SE" dirty="0" smtClean="0"/>
              <a:t>	</a:t>
            </a:r>
            <a:r>
              <a:rPr lang="sv-SE" dirty="0" err="1" smtClean="0"/>
              <a:t>We</a:t>
            </a:r>
            <a:r>
              <a:rPr lang="sv-SE" dirty="0" smtClean="0"/>
              <a:t> &gt; 140 = </a:t>
            </a:r>
            <a:r>
              <a:rPr lang="sv-SE" dirty="0" err="1" smtClean="0"/>
              <a:t>Splash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1500166" y="2928934"/>
            <a:ext cx="435771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857884" y="2928934"/>
            <a:ext cx="7143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500166" y="4214818"/>
            <a:ext cx="221457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err="1" smtClean="0"/>
              <a:t>Conclusion</a:t>
            </a:r>
            <a:endParaRPr lang="sv-SE" dirty="0" smtClean="0"/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>
          <a:xfrm>
            <a:off x="285720" y="1785927"/>
            <a:ext cx="8401080" cy="4538674"/>
          </a:xfrm>
        </p:spPr>
        <p:txBody>
          <a:bodyPr/>
          <a:lstStyle/>
          <a:p>
            <a:pPr>
              <a:buNone/>
            </a:pPr>
            <a:r>
              <a:rPr lang="sv-SE" sz="2400" dirty="0" smtClean="0"/>
              <a:t>”</a:t>
            </a:r>
            <a:r>
              <a:rPr lang="sv-SE" sz="2400" dirty="0" err="1" smtClean="0"/>
              <a:t>Investigate</a:t>
            </a:r>
            <a:r>
              <a:rPr lang="sv-SE" sz="2400" dirty="0" smtClean="0"/>
              <a:t> the motion of water </a:t>
            </a:r>
            <a:r>
              <a:rPr lang="sv-SE" sz="2400" dirty="0" err="1" smtClean="0"/>
              <a:t>droplets</a:t>
            </a:r>
            <a:r>
              <a:rPr lang="sv-SE" sz="2400" dirty="0" smtClean="0"/>
              <a:t> </a:t>
            </a:r>
            <a:r>
              <a:rPr lang="sv-SE" sz="2400" dirty="0" err="1" smtClean="0"/>
              <a:t>falling</a:t>
            </a:r>
            <a:r>
              <a:rPr lang="sv-SE" sz="2400" dirty="0" smtClean="0"/>
              <a:t> on a </a:t>
            </a:r>
            <a:r>
              <a:rPr lang="sv-SE" sz="2400" dirty="0" err="1" smtClean="0"/>
              <a:t>hydrophobic</a:t>
            </a:r>
            <a:r>
              <a:rPr lang="sv-SE" sz="2400" dirty="0" smtClean="0"/>
              <a:t> </a:t>
            </a:r>
            <a:r>
              <a:rPr lang="sv-SE" sz="2400" dirty="0" err="1" smtClean="0"/>
              <a:t>surface</a:t>
            </a:r>
            <a:r>
              <a:rPr lang="sv-SE" sz="2400" dirty="0" smtClean="0"/>
              <a:t> (e. g. </a:t>
            </a:r>
            <a:r>
              <a:rPr lang="sv-SE" sz="2400" dirty="0" err="1" smtClean="0"/>
              <a:t>coated</a:t>
            </a:r>
            <a:r>
              <a:rPr lang="sv-SE" sz="2400" dirty="0" smtClean="0"/>
              <a:t> with </a:t>
            </a:r>
            <a:r>
              <a:rPr lang="sv-SE" sz="2400" dirty="0" err="1" smtClean="0"/>
              <a:t>soot</a:t>
            </a:r>
            <a:r>
              <a:rPr lang="sv-SE" sz="2400" dirty="0" smtClean="0"/>
              <a:t> or teflon).”</a:t>
            </a:r>
          </a:p>
          <a:p>
            <a:pPr>
              <a:buNone/>
            </a:pPr>
            <a:endParaRPr lang="sv-SE" sz="2400" dirty="0" smtClean="0"/>
          </a:p>
          <a:p>
            <a:r>
              <a:rPr lang="sv-SE" sz="2400" dirty="0" smtClean="0"/>
              <a:t>Weber </a:t>
            </a:r>
            <a:r>
              <a:rPr lang="sv-SE" sz="2400" dirty="0" err="1" smtClean="0"/>
              <a:t>number</a:t>
            </a:r>
            <a:r>
              <a:rPr lang="sv-SE" sz="2400" dirty="0" smtClean="0"/>
              <a:t> is a </a:t>
            </a:r>
            <a:r>
              <a:rPr lang="sv-SE" sz="2400" dirty="0" err="1" smtClean="0"/>
              <a:t>well</a:t>
            </a:r>
            <a:r>
              <a:rPr lang="sv-SE" sz="2400" dirty="0" smtClean="0"/>
              <a:t> </a:t>
            </a:r>
            <a:r>
              <a:rPr lang="sv-SE" sz="2400" dirty="0" err="1" smtClean="0"/>
              <a:t>functioning</a:t>
            </a:r>
            <a:r>
              <a:rPr lang="sv-SE" sz="2400" dirty="0" smtClean="0"/>
              <a:t> </a:t>
            </a:r>
            <a:r>
              <a:rPr lang="sv-SE" sz="2400" dirty="0" err="1" smtClean="0"/>
              <a:t>measure</a:t>
            </a:r>
            <a:r>
              <a:rPr lang="sv-SE" sz="2400" dirty="0" smtClean="0"/>
              <a:t> </a:t>
            </a:r>
            <a:r>
              <a:rPr lang="sv-SE" sz="2400" dirty="0" err="1" smtClean="0"/>
              <a:t>when</a:t>
            </a:r>
            <a:r>
              <a:rPr lang="sv-SE" sz="2400" dirty="0" smtClean="0"/>
              <a:t> </a:t>
            </a:r>
            <a:r>
              <a:rPr lang="sv-SE" sz="2400" dirty="0" err="1" smtClean="0"/>
              <a:t>determining</a:t>
            </a:r>
            <a:r>
              <a:rPr lang="sv-SE" sz="2400" dirty="0" smtClean="0"/>
              <a:t> </a:t>
            </a:r>
            <a:r>
              <a:rPr lang="sv-SE" sz="2400" dirty="0" err="1" smtClean="0"/>
              <a:t>how</a:t>
            </a:r>
            <a:r>
              <a:rPr lang="sv-SE" sz="2400" dirty="0" smtClean="0"/>
              <a:t> the </a:t>
            </a:r>
            <a:r>
              <a:rPr lang="sv-SE" sz="2400" dirty="0" err="1" smtClean="0"/>
              <a:t>droplet</a:t>
            </a:r>
            <a:r>
              <a:rPr lang="sv-SE" sz="2400" dirty="0" smtClean="0"/>
              <a:t> </a:t>
            </a:r>
            <a:r>
              <a:rPr lang="sv-SE" sz="2400" dirty="0" err="1" smtClean="0"/>
              <a:t>will</a:t>
            </a:r>
            <a:r>
              <a:rPr lang="sv-SE" sz="2400" dirty="0" smtClean="0"/>
              <a:t> </a:t>
            </a:r>
            <a:r>
              <a:rPr lang="sv-SE" sz="2400" dirty="0" err="1" smtClean="0"/>
              <a:t>behave</a:t>
            </a:r>
            <a:r>
              <a:rPr lang="sv-SE" sz="2400" dirty="0" smtClean="0"/>
              <a:t> </a:t>
            </a:r>
            <a:r>
              <a:rPr lang="sv-SE" sz="2400" dirty="0" err="1" smtClean="0"/>
              <a:t>when</a:t>
            </a:r>
            <a:r>
              <a:rPr lang="sv-SE" sz="2400" dirty="0" smtClean="0"/>
              <a:t> hitting the </a:t>
            </a:r>
            <a:r>
              <a:rPr lang="sv-SE" sz="2400" dirty="0" err="1" smtClean="0"/>
              <a:t>surface</a:t>
            </a:r>
            <a:r>
              <a:rPr lang="sv-SE" sz="2400" dirty="0" smtClean="0"/>
              <a:t>. </a:t>
            </a:r>
            <a:r>
              <a:rPr lang="sv-SE" sz="2400" dirty="0" err="1" smtClean="0"/>
              <a:t>We</a:t>
            </a:r>
            <a:r>
              <a:rPr lang="sv-SE" sz="2400" dirty="0" smtClean="0"/>
              <a:t> &lt; 40 = ”</a:t>
            </a:r>
            <a:r>
              <a:rPr lang="sv-SE" sz="2400" dirty="0" err="1" smtClean="0"/>
              <a:t>Bounce</a:t>
            </a:r>
            <a:r>
              <a:rPr lang="sv-SE" sz="2400" dirty="0" smtClean="0"/>
              <a:t>”, </a:t>
            </a:r>
            <a:r>
              <a:rPr lang="sv-SE" sz="2400" dirty="0" err="1" smtClean="0"/>
              <a:t>We</a:t>
            </a:r>
            <a:r>
              <a:rPr lang="sv-SE" sz="2400" dirty="0" smtClean="0"/>
              <a:t> &gt; 140 = ”</a:t>
            </a:r>
            <a:r>
              <a:rPr lang="sv-SE" sz="2400" dirty="0" err="1" smtClean="0"/>
              <a:t>Splash</a:t>
            </a:r>
            <a:r>
              <a:rPr lang="sv-SE" sz="2400" dirty="0" smtClean="0"/>
              <a:t>” it </a:t>
            </a:r>
            <a:r>
              <a:rPr lang="sv-SE" sz="2400" dirty="0" err="1" smtClean="0"/>
              <a:t>also</a:t>
            </a:r>
            <a:r>
              <a:rPr lang="sv-SE" sz="2400" dirty="0" smtClean="0"/>
              <a:t> provides </a:t>
            </a:r>
            <a:r>
              <a:rPr lang="sv-SE" sz="2400" dirty="0" err="1" smtClean="0"/>
              <a:t>us</a:t>
            </a:r>
            <a:r>
              <a:rPr lang="sv-SE" sz="2400" dirty="0" smtClean="0"/>
              <a:t> with a </a:t>
            </a:r>
            <a:r>
              <a:rPr lang="sv-SE" sz="2400" dirty="0" err="1" smtClean="0"/>
              <a:t>proof</a:t>
            </a:r>
            <a:r>
              <a:rPr lang="sv-SE" sz="2400" dirty="0" smtClean="0"/>
              <a:t> for the </a:t>
            </a:r>
            <a:r>
              <a:rPr lang="sv-SE" sz="2400" dirty="0" err="1" smtClean="0"/>
              <a:t>importance</a:t>
            </a:r>
            <a:r>
              <a:rPr lang="sv-SE" sz="2400" dirty="0" smtClean="0"/>
              <a:t> of the </a:t>
            </a:r>
            <a:r>
              <a:rPr lang="sv-SE" sz="2400" dirty="0" err="1" smtClean="0"/>
              <a:t>surface</a:t>
            </a:r>
            <a:r>
              <a:rPr lang="sv-SE" sz="2400" dirty="0" smtClean="0"/>
              <a:t> tension of the water.</a:t>
            </a:r>
          </a:p>
          <a:p>
            <a:endParaRPr lang="sv-SE" sz="2400" dirty="0" smtClean="0"/>
          </a:p>
          <a:p>
            <a:endParaRPr lang="sv-S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Bouncing</a:t>
            </a:r>
            <a:r>
              <a:rPr lang="sv-SE" dirty="0" smtClean="0"/>
              <a:t> </a:t>
            </a:r>
            <a:r>
              <a:rPr lang="sv-SE" dirty="0" err="1" smtClean="0"/>
              <a:t>Waterdroplets</a:t>
            </a:r>
            <a:endParaRPr lang="sv-SE" dirty="0" smtClean="0"/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sz="2800" dirty="0" smtClean="0"/>
          </a:p>
          <a:p>
            <a:r>
              <a:rPr lang="sv-SE" sz="2800" dirty="0" smtClean="0"/>
              <a:t>”</a:t>
            </a:r>
            <a:r>
              <a:rPr lang="sv-SE" sz="2800" dirty="0" err="1" smtClean="0"/>
              <a:t>Investigate</a:t>
            </a:r>
            <a:r>
              <a:rPr lang="sv-SE" sz="2800" dirty="0" smtClean="0"/>
              <a:t> the motion of water </a:t>
            </a:r>
            <a:r>
              <a:rPr lang="sv-SE" sz="2800" dirty="0" err="1" smtClean="0"/>
              <a:t>droplets</a:t>
            </a:r>
            <a:r>
              <a:rPr lang="sv-SE" sz="2800" dirty="0" smtClean="0"/>
              <a:t> </a:t>
            </a:r>
            <a:r>
              <a:rPr lang="sv-SE" sz="2800" dirty="0" err="1" smtClean="0"/>
              <a:t>falling</a:t>
            </a:r>
            <a:r>
              <a:rPr lang="sv-SE" sz="2800" dirty="0" smtClean="0"/>
              <a:t> on a </a:t>
            </a:r>
            <a:r>
              <a:rPr lang="sv-SE" sz="2800" dirty="0" err="1" smtClean="0"/>
              <a:t>hydrophobic</a:t>
            </a:r>
            <a:r>
              <a:rPr lang="sv-SE" sz="2800" dirty="0" smtClean="0"/>
              <a:t> </a:t>
            </a:r>
            <a:r>
              <a:rPr lang="sv-SE" sz="2800" dirty="0" err="1" smtClean="0"/>
              <a:t>surface</a:t>
            </a:r>
            <a:r>
              <a:rPr lang="sv-SE" sz="2800" dirty="0" smtClean="0"/>
              <a:t> (e. g. </a:t>
            </a:r>
            <a:r>
              <a:rPr lang="sv-SE" sz="2800" dirty="0" err="1" smtClean="0"/>
              <a:t>coated</a:t>
            </a:r>
            <a:r>
              <a:rPr lang="sv-SE" sz="2800" dirty="0" smtClean="0"/>
              <a:t> with </a:t>
            </a:r>
            <a:r>
              <a:rPr lang="sv-SE" sz="2800" dirty="0" err="1" smtClean="0"/>
              <a:t>soot</a:t>
            </a:r>
            <a:r>
              <a:rPr lang="sv-SE" sz="2800" dirty="0" smtClean="0"/>
              <a:t> or teflon).”</a:t>
            </a:r>
          </a:p>
          <a:p>
            <a:endParaRPr lang="sv-S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Overview</a:t>
            </a:r>
            <a:r>
              <a:rPr lang="sv-SE" dirty="0" smtClean="0"/>
              <a:t> of presentation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sz="2800" dirty="0" smtClean="0"/>
          </a:p>
          <a:p>
            <a:r>
              <a:rPr lang="sv-SE" dirty="0" err="1" smtClean="0"/>
              <a:t>Introduction</a:t>
            </a:r>
            <a:r>
              <a:rPr lang="sv-SE" dirty="0" smtClean="0"/>
              <a:t> to the </a:t>
            </a:r>
            <a:r>
              <a:rPr lang="sv-SE" dirty="0" err="1" smtClean="0"/>
              <a:t>phenomenon</a:t>
            </a:r>
            <a:endParaRPr lang="sv-SE" dirty="0" smtClean="0"/>
          </a:p>
          <a:p>
            <a:r>
              <a:rPr lang="sv-SE" dirty="0" err="1" smtClean="0"/>
              <a:t>Summary</a:t>
            </a:r>
            <a:r>
              <a:rPr lang="sv-SE" dirty="0" smtClean="0"/>
              <a:t> of </a:t>
            </a:r>
            <a:r>
              <a:rPr lang="sv-SE" dirty="0" err="1" smtClean="0"/>
              <a:t>investigations</a:t>
            </a:r>
            <a:endParaRPr lang="sv-SE" dirty="0" smtClean="0"/>
          </a:p>
          <a:p>
            <a:r>
              <a:rPr lang="sv-SE" dirty="0" smtClean="0"/>
              <a:t>Experimental </a:t>
            </a:r>
            <a:r>
              <a:rPr lang="sv-SE" dirty="0" err="1" smtClean="0"/>
              <a:t>set-up</a:t>
            </a:r>
            <a:endParaRPr lang="sv-SE" dirty="0" smtClean="0"/>
          </a:p>
          <a:p>
            <a:r>
              <a:rPr lang="sv-SE" dirty="0" err="1" smtClean="0"/>
              <a:t>Results</a:t>
            </a:r>
            <a:endParaRPr lang="sv-SE" dirty="0" smtClean="0"/>
          </a:p>
          <a:p>
            <a:r>
              <a:rPr lang="sv-SE" dirty="0" err="1" smtClean="0"/>
              <a:t>Conclusion</a:t>
            </a:r>
            <a:endParaRPr lang="sv-SE" dirty="0" smtClean="0"/>
          </a:p>
          <a:p>
            <a:endParaRPr lang="sv-S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err="1" smtClean="0"/>
              <a:t>Bouncing</a:t>
            </a:r>
            <a:r>
              <a:rPr lang="sv-SE" dirty="0" smtClean="0"/>
              <a:t> </a:t>
            </a:r>
            <a:r>
              <a:rPr lang="sv-SE" dirty="0" err="1" smtClean="0"/>
              <a:t>waterdroplet</a:t>
            </a:r>
            <a:endParaRPr lang="sv-SE" dirty="0" smtClean="0"/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sz="2800" dirty="0" smtClean="0"/>
          </a:p>
          <a:p>
            <a:pPr>
              <a:buNone/>
            </a:pPr>
            <a:endParaRPr lang="sv-SE" dirty="0" smtClean="0"/>
          </a:p>
        </p:txBody>
      </p:sp>
      <p:pic>
        <p:nvPicPr>
          <p:cNvPr id="4" name="film pilar till förklaring av bounce.wmv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 bwMode="auto">
          <a:xfrm>
            <a:off x="2133565" y="2143116"/>
            <a:ext cx="4953035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err="1" smtClean="0"/>
              <a:t>Hydrophobic</a:t>
            </a:r>
            <a:r>
              <a:rPr lang="sv-SE" dirty="0" smtClean="0"/>
              <a:t> Surface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 smtClean="0"/>
              <a:t>If</a:t>
            </a:r>
            <a:r>
              <a:rPr lang="sv-SE" dirty="0" smtClean="0"/>
              <a:t> Ѳ &gt; 90˚</a:t>
            </a:r>
            <a:r>
              <a:rPr lang="sv-SE" dirty="0" smtClean="0">
                <a:sym typeface="Wingdings" pitchFamily="2" charset="2"/>
              </a:rPr>
              <a:t></a:t>
            </a:r>
            <a:r>
              <a:rPr lang="sv-SE" dirty="0" smtClean="0"/>
              <a:t> the </a:t>
            </a:r>
            <a:r>
              <a:rPr lang="sv-SE" dirty="0" err="1" smtClean="0"/>
              <a:t>surface</a:t>
            </a:r>
            <a:r>
              <a:rPr lang="sv-SE" dirty="0" smtClean="0"/>
              <a:t> is </a:t>
            </a:r>
            <a:r>
              <a:rPr lang="sv-SE" dirty="0" err="1" smtClean="0"/>
              <a:t>hydrophobic</a:t>
            </a:r>
            <a:endParaRPr lang="sv-SE" dirty="0" smtClean="0"/>
          </a:p>
          <a:p>
            <a:r>
              <a:rPr lang="sv-SE" dirty="0" smtClean="0"/>
              <a:t>This </a:t>
            </a:r>
            <a:r>
              <a:rPr lang="sv-SE" dirty="0" err="1" smtClean="0"/>
              <a:t>due</a:t>
            </a:r>
            <a:r>
              <a:rPr lang="sv-SE" dirty="0" smtClean="0"/>
              <a:t> to a </a:t>
            </a:r>
            <a:r>
              <a:rPr lang="sv-SE" dirty="0" err="1" smtClean="0"/>
              <a:t>difference</a:t>
            </a:r>
            <a:r>
              <a:rPr lang="sv-SE" dirty="0" smtClean="0"/>
              <a:t> in </a:t>
            </a:r>
            <a:r>
              <a:rPr lang="sv-SE" dirty="0" err="1" smtClean="0"/>
              <a:t>chemical</a:t>
            </a:r>
            <a:r>
              <a:rPr lang="sv-SE" dirty="0" smtClean="0"/>
              <a:t> </a:t>
            </a:r>
          </a:p>
          <a:p>
            <a:pPr>
              <a:buNone/>
            </a:pPr>
            <a:r>
              <a:rPr lang="sv-SE" dirty="0" err="1" smtClean="0"/>
              <a:t>structures</a:t>
            </a:r>
            <a:endParaRPr lang="sv-SE" dirty="0" smtClean="0"/>
          </a:p>
          <a:p>
            <a:r>
              <a:rPr lang="sv-SE" dirty="0" smtClean="0"/>
              <a:t>This </a:t>
            </a:r>
            <a:r>
              <a:rPr lang="sv-SE" dirty="0" err="1" smtClean="0"/>
              <a:t>sooted</a:t>
            </a:r>
            <a:r>
              <a:rPr lang="sv-SE" dirty="0" smtClean="0"/>
              <a:t> </a:t>
            </a:r>
            <a:r>
              <a:rPr lang="sv-SE" dirty="0" err="1" smtClean="0"/>
              <a:t>surface</a:t>
            </a:r>
            <a:r>
              <a:rPr lang="sv-SE" dirty="0" smtClean="0"/>
              <a:t> has </a:t>
            </a:r>
            <a:r>
              <a:rPr lang="sv-SE" dirty="0" err="1" smtClean="0"/>
              <a:t>approximately</a:t>
            </a:r>
            <a:endParaRPr lang="sv-SE" dirty="0" smtClean="0"/>
          </a:p>
          <a:p>
            <a:pPr>
              <a:buFont typeface="Wingdings 2" pitchFamily="18" charset="2"/>
              <a:buNone/>
            </a:pPr>
            <a:r>
              <a:rPr lang="sv-SE" dirty="0" smtClean="0"/>
              <a:t> a </a:t>
            </a:r>
            <a:r>
              <a:rPr lang="sv-SE" dirty="0" err="1" smtClean="0"/>
              <a:t>contact</a:t>
            </a:r>
            <a:r>
              <a:rPr lang="sv-SE" dirty="0" smtClean="0"/>
              <a:t> </a:t>
            </a:r>
            <a:r>
              <a:rPr lang="sv-SE" dirty="0" err="1" smtClean="0"/>
              <a:t>angle</a:t>
            </a:r>
            <a:r>
              <a:rPr lang="sv-SE" dirty="0" smtClean="0"/>
              <a:t> of 145˚</a:t>
            </a:r>
          </a:p>
        </p:txBody>
      </p:sp>
      <p:grpSp>
        <p:nvGrpSpPr>
          <p:cNvPr id="20483" name="Group 9"/>
          <p:cNvGrpSpPr>
            <a:grpSpLocks/>
          </p:cNvGrpSpPr>
          <p:nvPr/>
        </p:nvGrpSpPr>
        <p:grpSpPr bwMode="auto">
          <a:xfrm>
            <a:off x="285750" y="4572000"/>
            <a:ext cx="3848100" cy="1676400"/>
            <a:chOff x="3714744" y="4643446"/>
            <a:chExt cx="4133852" cy="1677020"/>
          </a:xfrm>
        </p:grpSpPr>
        <p:pic>
          <p:nvPicPr>
            <p:cNvPr id="20486" name="Picture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714744" y="4714884"/>
              <a:ext cx="4133852" cy="1605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ktangel 8"/>
            <p:cNvSpPr/>
            <p:nvPr/>
          </p:nvSpPr>
          <p:spPr>
            <a:xfrm>
              <a:off x="5287108" y="4643446"/>
              <a:ext cx="356426" cy="2858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/>
            </a:p>
          </p:txBody>
        </p:sp>
        <p:sp>
          <p:nvSpPr>
            <p:cNvPr id="7" name="Rektangel 9"/>
            <p:cNvSpPr/>
            <p:nvPr/>
          </p:nvSpPr>
          <p:spPr>
            <a:xfrm>
              <a:off x="4720921" y="5871038"/>
              <a:ext cx="143252" cy="14292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/>
            </a:p>
          </p:txBody>
        </p:sp>
        <p:sp>
          <p:nvSpPr>
            <p:cNvPr id="8" name="Rektangel 10"/>
            <p:cNvSpPr/>
            <p:nvPr/>
          </p:nvSpPr>
          <p:spPr>
            <a:xfrm>
              <a:off x="7429071" y="5501013"/>
              <a:ext cx="358131" cy="2858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/>
            </a:p>
          </p:txBody>
        </p:sp>
      </p:grpSp>
      <p:pic>
        <p:nvPicPr>
          <p:cNvPr id="20484" name="Picture 4" descr="Image:Dew 2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688" y="1857375"/>
            <a:ext cx="2190750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4" descr="C:\Documents and Settings\User\Mina dokument\Skola\Fysik Breddning\Bouncing Drop\Ny mapp\Picture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76738" y="3838575"/>
            <a:ext cx="4552950" cy="288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Investigations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034" y="2214554"/>
            <a:ext cx="4040188" cy="659352"/>
          </a:xfrm>
        </p:spPr>
        <p:txBody>
          <a:bodyPr/>
          <a:lstStyle/>
          <a:p>
            <a:r>
              <a:rPr lang="sv-SE" dirty="0" err="1" smtClean="0"/>
              <a:t>What</a:t>
            </a:r>
            <a:r>
              <a:rPr lang="sv-SE" dirty="0" smtClean="0"/>
              <a:t> </a:t>
            </a:r>
            <a:r>
              <a:rPr lang="sv-SE" dirty="0" err="1" smtClean="0"/>
              <a:t>can</a:t>
            </a:r>
            <a:r>
              <a:rPr lang="sv-SE" dirty="0" smtClean="0"/>
              <a:t> be </a:t>
            </a:r>
            <a:r>
              <a:rPr lang="sv-SE" dirty="0" err="1" smtClean="0"/>
              <a:t>changed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3438" y="2285992"/>
            <a:ext cx="4041775" cy="571504"/>
          </a:xfrm>
        </p:spPr>
        <p:txBody>
          <a:bodyPr/>
          <a:lstStyle/>
          <a:p>
            <a:r>
              <a:rPr lang="sv-SE" dirty="0" err="1" smtClean="0"/>
              <a:t>What</a:t>
            </a:r>
            <a:r>
              <a:rPr lang="sv-SE" dirty="0" smtClean="0"/>
              <a:t> </a:t>
            </a:r>
            <a:r>
              <a:rPr lang="sv-SE" dirty="0" err="1" smtClean="0"/>
              <a:t>will</a:t>
            </a:r>
            <a:r>
              <a:rPr lang="sv-SE" dirty="0" smtClean="0"/>
              <a:t> it </a:t>
            </a:r>
            <a:r>
              <a:rPr lang="sv-SE" dirty="0" err="1" smtClean="0"/>
              <a:t>affect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936080"/>
            <a:ext cx="4040188" cy="3845720"/>
          </a:xfrm>
        </p:spPr>
        <p:txBody>
          <a:bodyPr/>
          <a:lstStyle/>
          <a:p>
            <a:r>
              <a:rPr lang="sv-SE" dirty="0" err="1" smtClean="0"/>
              <a:t>Height</a:t>
            </a:r>
            <a:r>
              <a:rPr lang="sv-SE" dirty="0" smtClean="0"/>
              <a:t> </a:t>
            </a:r>
            <a:r>
              <a:rPr lang="sv-SE" dirty="0" smtClean="0"/>
              <a:t>of </a:t>
            </a:r>
            <a:r>
              <a:rPr lang="sv-SE" dirty="0" smtClean="0"/>
              <a:t>release</a:t>
            </a:r>
          </a:p>
          <a:p>
            <a:pPr>
              <a:buNone/>
            </a:pPr>
            <a:endParaRPr lang="sv-SE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sv-SE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sv-SE" sz="18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sv-SE" dirty="0" err="1" smtClean="0">
                <a:solidFill>
                  <a:srgbClr val="FF0000"/>
                </a:solidFill>
              </a:rPr>
              <a:t>Yet</a:t>
            </a:r>
            <a:r>
              <a:rPr lang="sv-SE" dirty="0" smtClean="0">
                <a:solidFill>
                  <a:srgbClr val="FF0000"/>
                </a:solidFill>
              </a:rPr>
              <a:t> to be </a:t>
            </a:r>
            <a:r>
              <a:rPr lang="sv-SE" dirty="0" err="1" smtClean="0">
                <a:solidFill>
                  <a:srgbClr val="FF0000"/>
                </a:solidFill>
              </a:rPr>
              <a:t>investigated</a:t>
            </a:r>
            <a:endParaRPr lang="sv-SE" dirty="0" smtClean="0">
              <a:solidFill>
                <a:srgbClr val="FF0000"/>
              </a:solidFill>
            </a:endParaRPr>
          </a:p>
          <a:p>
            <a:r>
              <a:rPr lang="sv-SE" dirty="0" err="1" smtClean="0">
                <a:solidFill>
                  <a:srgbClr val="FF0000"/>
                </a:solidFill>
              </a:rPr>
              <a:t>Radius</a:t>
            </a:r>
            <a:endParaRPr lang="sv-SE" dirty="0" smtClean="0">
              <a:solidFill>
                <a:srgbClr val="FF0000"/>
              </a:solidFill>
            </a:endParaRPr>
          </a:p>
          <a:p>
            <a:r>
              <a:rPr lang="sv-SE" dirty="0" err="1" smtClean="0">
                <a:solidFill>
                  <a:srgbClr val="FF0000"/>
                </a:solidFill>
              </a:rPr>
              <a:t>Density</a:t>
            </a:r>
            <a:endParaRPr lang="sv-SE" dirty="0" smtClean="0">
              <a:solidFill>
                <a:srgbClr val="FF0000"/>
              </a:solidFill>
            </a:endParaRPr>
          </a:p>
          <a:p>
            <a:r>
              <a:rPr lang="sv-SE" dirty="0" smtClean="0">
                <a:solidFill>
                  <a:srgbClr val="FF0000"/>
                </a:solidFill>
              </a:rPr>
              <a:t>Surface tension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00562" y="2928934"/>
            <a:ext cx="4643438" cy="4214818"/>
          </a:xfrm>
        </p:spPr>
        <p:txBody>
          <a:bodyPr/>
          <a:lstStyle/>
          <a:p>
            <a:r>
              <a:rPr lang="sv-SE" dirty="0" err="1" smtClean="0"/>
              <a:t>Number</a:t>
            </a:r>
            <a:r>
              <a:rPr lang="sv-SE" dirty="0" smtClean="0"/>
              <a:t> of </a:t>
            </a:r>
            <a:r>
              <a:rPr lang="sv-SE" dirty="0" err="1" smtClean="0"/>
              <a:t>droplets</a:t>
            </a:r>
            <a:r>
              <a:rPr lang="sv-SE" dirty="0" smtClean="0"/>
              <a:t> </a:t>
            </a:r>
            <a:r>
              <a:rPr lang="sv-SE" dirty="0" err="1" smtClean="0"/>
              <a:t>formed</a:t>
            </a:r>
            <a:endParaRPr lang="sv-SE" dirty="0" smtClean="0"/>
          </a:p>
          <a:p>
            <a:r>
              <a:rPr lang="sv-SE" dirty="0" err="1" smtClean="0"/>
              <a:t>Conservation</a:t>
            </a:r>
            <a:r>
              <a:rPr lang="sv-SE" dirty="0" smtClean="0"/>
              <a:t> </a:t>
            </a:r>
            <a:r>
              <a:rPr lang="sv-SE" dirty="0" smtClean="0"/>
              <a:t>of </a:t>
            </a:r>
            <a:r>
              <a:rPr lang="sv-SE" dirty="0" err="1" smtClean="0"/>
              <a:t>kinetic</a:t>
            </a:r>
            <a:r>
              <a:rPr lang="sv-SE" dirty="0" smtClean="0"/>
              <a:t> </a:t>
            </a:r>
            <a:r>
              <a:rPr lang="sv-SE" dirty="0" err="1" smtClean="0"/>
              <a:t>energy</a:t>
            </a:r>
            <a:r>
              <a:rPr lang="sv-SE" dirty="0" smtClean="0"/>
              <a:t> , </a:t>
            </a:r>
            <a:r>
              <a:rPr lang="sv-SE" dirty="0" err="1" smtClean="0"/>
              <a:t>surface</a:t>
            </a:r>
            <a:r>
              <a:rPr lang="sv-SE" dirty="0" smtClean="0"/>
              <a:t> tension – Weber </a:t>
            </a:r>
            <a:r>
              <a:rPr lang="sv-SE" dirty="0" err="1" smtClean="0"/>
              <a:t>number</a:t>
            </a:r>
            <a:endParaRPr lang="sv-SE" dirty="0" smtClean="0"/>
          </a:p>
          <a:p>
            <a:endParaRPr lang="sv-SE" dirty="0" smtClean="0"/>
          </a:p>
          <a:p>
            <a:pPr>
              <a:buNone/>
            </a:pPr>
            <a:r>
              <a:rPr lang="sv-SE" dirty="0" err="1" smtClean="0">
                <a:solidFill>
                  <a:srgbClr val="FF0000"/>
                </a:solidFill>
              </a:rPr>
              <a:t>Yet</a:t>
            </a:r>
            <a:r>
              <a:rPr lang="sv-SE" dirty="0" smtClean="0">
                <a:solidFill>
                  <a:srgbClr val="FF0000"/>
                </a:solidFill>
              </a:rPr>
              <a:t> to be </a:t>
            </a:r>
            <a:r>
              <a:rPr lang="sv-SE" dirty="0" err="1" smtClean="0">
                <a:solidFill>
                  <a:srgbClr val="FF0000"/>
                </a:solidFill>
              </a:rPr>
              <a:t>investigated</a:t>
            </a:r>
            <a:endParaRPr lang="sv-SE" dirty="0" smtClean="0">
              <a:solidFill>
                <a:srgbClr val="FF0000"/>
              </a:solidFill>
            </a:endParaRPr>
          </a:p>
          <a:p>
            <a:r>
              <a:rPr lang="sv-SE" dirty="0" err="1" smtClean="0">
                <a:solidFill>
                  <a:srgbClr val="FF0000"/>
                </a:solidFill>
              </a:rPr>
              <a:t>Velocity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sv-SE" dirty="0" err="1" smtClean="0">
                <a:solidFill>
                  <a:srgbClr val="FF0000"/>
                </a:solidFill>
              </a:rPr>
              <a:t>Height</a:t>
            </a:r>
            <a:r>
              <a:rPr lang="sv-SE" dirty="0" smtClean="0">
                <a:solidFill>
                  <a:srgbClr val="FF0000"/>
                </a:solidFill>
              </a:rPr>
              <a:t> of </a:t>
            </a:r>
            <a:r>
              <a:rPr lang="sv-SE" dirty="0" err="1" smtClean="0">
                <a:solidFill>
                  <a:srgbClr val="FF0000"/>
                </a:solidFill>
              </a:rPr>
              <a:t>bounce</a:t>
            </a:r>
            <a:endParaRPr lang="sv-SE" dirty="0" smtClean="0">
              <a:solidFill>
                <a:srgbClr val="FF0000"/>
              </a:solidFill>
            </a:endParaRPr>
          </a:p>
          <a:p>
            <a:r>
              <a:rPr lang="sv-SE" dirty="0" smtClean="0">
                <a:solidFill>
                  <a:srgbClr val="FF0000"/>
                </a:solidFill>
              </a:rPr>
              <a:t>Energy </a:t>
            </a:r>
            <a:r>
              <a:rPr lang="sv-SE" dirty="0" smtClean="0">
                <a:solidFill>
                  <a:srgbClr val="FF0000"/>
                </a:solidFill>
              </a:rPr>
              <a:t>loss</a:t>
            </a:r>
            <a:endParaRPr lang="sv-SE" dirty="0" smtClean="0">
              <a:solidFill>
                <a:srgbClr val="FF0000"/>
              </a:solidFill>
            </a:endParaRPr>
          </a:p>
          <a:p>
            <a:r>
              <a:rPr lang="sv-SE" dirty="0" smtClean="0">
                <a:solidFill>
                  <a:srgbClr val="FF0000"/>
                </a:solidFill>
              </a:rPr>
              <a:t>Contact time</a:t>
            </a:r>
            <a:endParaRPr lang="sv-SE" dirty="0" smtClean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2910" y="1857364"/>
            <a:ext cx="82153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 smtClean="0"/>
              <a:t>”</a:t>
            </a:r>
            <a:r>
              <a:rPr lang="sv-SE" dirty="0" err="1" smtClean="0"/>
              <a:t>Investigate</a:t>
            </a:r>
            <a:r>
              <a:rPr lang="sv-SE" dirty="0" smtClean="0"/>
              <a:t> the motion of water </a:t>
            </a:r>
            <a:r>
              <a:rPr lang="sv-SE" dirty="0" err="1" smtClean="0"/>
              <a:t>droplets</a:t>
            </a:r>
            <a:r>
              <a:rPr lang="sv-SE" dirty="0" smtClean="0"/>
              <a:t> </a:t>
            </a:r>
            <a:r>
              <a:rPr lang="sv-SE" dirty="0" err="1" smtClean="0"/>
              <a:t>falling</a:t>
            </a:r>
            <a:r>
              <a:rPr lang="sv-SE" dirty="0" smtClean="0"/>
              <a:t> on a </a:t>
            </a:r>
            <a:r>
              <a:rPr lang="sv-SE" dirty="0" err="1" smtClean="0"/>
              <a:t>hydrophobic</a:t>
            </a:r>
            <a:r>
              <a:rPr lang="sv-SE" dirty="0" smtClean="0"/>
              <a:t> </a:t>
            </a:r>
            <a:r>
              <a:rPr lang="sv-SE" dirty="0" err="1" smtClean="0"/>
              <a:t>surface</a:t>
            </a:r>
            <a:r>
              <a:rPr lang="sv-SE" dirty="0" smtClean="0"/>
              <a:t>”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Bildobjekt 3" descr="IMG_2789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smtClean="0">
                <a:solidFill>
                  <a:schemeClr val="bg2"/>
                </a:solidFill>
              </a:rPr>
              <a:t>Material</a:t>
            </a:r>
          </a:p>
        </p:txBody>
      </p:sp>
      <p:sp>
        <p:nvSpPr>
          <p:cNvPr id="18435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mtClean="0">
                <a:solidFill>
                  <a:schemeClr val="bg1"/>
                </a:solidFill>
              </a:rPr>
              <a:t>High speed camera</a:t>
            </a:r>
          </a:p>
          <a:p>
            <a:r>
              <a:rPr lang="sv-SE" smtClean="0">
                <a:solidFill>
                  <a:schemeClr val="bg1"/>
                </a:solidFill>
              </a:rPr>
              <a:t>Spotlights</a:t>
            </a:r>
          </a:p>
          <a:p>
            <a:r>
              <a:rPr lang="sv-SE" smtClean="0">
                <a:solidFill>
                  <a:schemeClr val="bg1"/>
                </a:solidFill>
              </a:rPr>
              <a:t>Stand</a:t>
            </a:r>
          </a:p>
          <a:p>
            <a:r>
              <a:rPr lang="sv-SE" smtClean="0">
                <a:solidFill>
                  <a:schemeClr val="bg1"/>
                </a:solidFill>
              </a:rPr>
              <a:t>Water in a pipette </a:t>
            </a:r>
          </a:p>
          <a:p>
            <a:r>
              <a:rPr lang="sv-SE" smtClean="0">
                <a:solidFill>
                  <a:schemeClr val="bg1"/>
                </a:solidFill>
              </a:rPr>
              <a:t>Soot coated aluminium plate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143000"/>
          </a:xfrm>
        </p:spPr>
        <p:txBody>
          <a:bodyPr/>
          <a:lstStyle/>
          <a:p>
            <a:r>
              <a:rPr lang="sv-SE" sz="3200" dirty="0" err="1" smtClean="0"/>
              <a:t>Behaviour</a:t>
            </a:r>
            <a:r>
              <a:rPr lang="sv-SE" sz="3200" dirty="0" smtClean="0"/>
              <a:t> of </a:t>
            </a:r>
            <a:r>
              <a:rPr lang="sv-SE" sz="3200" dirty="0" err="1" smtClean="0"/>
              <a:t>droplet</a:t>
            </a:r>
            <a:r>
              <a:rPr lang="sv-SE" sz="3200" dirty="0" smtClean="0"/>
              <a:t> at the </a:t>
            </a:r>
            <a:r>
              <a:rPr lang="sv-SE" sz="3200" dirty="0" err="1" smtClean="0"/>
              <a:t>hydrophobic</a:t>
            </a:r>
            <a:r>
              <a:rPr lang="sv-SE" sz="3200" dirty="0" smtClean="0"/>
              <a:t> </a:t>
            </a:r>
            <a:r>
              <a:rPr lang="sv-SE" sz="3200" dirty="0" err="1" smtClean="0"/>
              <a:t>surface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 smtClean="0"/>
              <a:t>Depending</a:t>
            </a:r>
            <a:r>
              <a:rPr lang="sv-SE" dirty="0" smtClean="0"/>
              <a:t> on the speed and the formation of the </a:t>
            </a:r>
            <a:r>
              <a:rPr lang="sv-SE" dirty="0" err="1" smtClean="0"/>
              <a:t>droplet</a:t>
            </a:r>
            <a:r>
              <a:rPr lang="sv-SE" dirty="0" smtClean="0"/>
              <a:t> different </a:t>
            </a:r>
            <a:r>
              <a:rPr lang="sv-SE" dirty="0" err="1" smtClean="0"/>
              <a:t>things</a:t>
            </a:r>
            <a:r>
              <a:rPr lang="sv-SE" dirty="0" smtClean="0"/>
              <a:t> </a:t>
            </a:r>
            <a:r>
              <a:rPr lang="sv-SE" dirty="0" err="1" smtClean="0"/>
              <a:t>will</a:t>
            </a:r>
            <a:r>
              <a:rPr lang="sv-SE" dirty="0" smtClean="0"/>
              <a:t> </a:t>
            </a:r>
            <a:r>
              <a:rPr lang="sv-SE" dirty="0" err="1" smtClean="0"/>
              <a:t>occur</a:t>
            </a:r>
            <a:r>
              <a:rPr lang="sv-SE" dirty="0" smtClean="0"/>
              <a:t> </a:t>
            </a:r>
            <a:r>
              <a:rPr lang="sv-SE" dirty="0" err="1" smtClean="0"/>
              <a:t>when</a:t>
            </a:r>
            <a:r>
              <a:rPr lang="sv-SE" dirty="0" smtClean="0"/>
              <a:t> the </a:t>
            </a:r>
            <a:r>
              <a:rPr lang="sv-SE" dirty="0" err="1" smtClean="0"/>
              <a:t>droplet</a:t>
            </a:r>
            <a:r>
              <a:rPr lang="sv-SE" dirty="0" smtClean="0"/>
              <a:t> hits the </a:t>
            </a:r>
            <a:r>
              <a:rPr lang="sv-SE" dirty="0" err="1" smtClean="0"/>
              <a:t>hydrophobic</a:t>
            </a:r>
            <a:r>
              <a:rPr lang="sv-SE" dirty="0" smtClean="0"/>
              <a:t> </a:t>
            </a:r>
            <a:r>
              <a:rPr lang="sv-SE" dirty="0" err="1" smtClean="0"/>
              <a:t>surface</a:t>
            </a:r>
            <a:r>
              <a:rPr lang="sv-SE" dirty="0" smtClean="0"/>
              <a:t>.</a:t>
            </a:r>
            <a:endParaRPr lang="en-US" dirty="0" smtClean="0"/>
          </a:p>
          <a:p>
            <a:r>
              <a:rPr lang="sv-SE" dirty="0" err="1" smtClean="0"/>
              <a:t>Five</a:t>
            </a:r>
            <a:r>
              <a:rPr lang="sv-SE" dirty="0" smtClean="0"/>
              <a:t> major </a:t>
            </a:r>
            <a:r>
              <a:rPr lang="sv-SE" dirty="0" err="1" smtClean="0"/>
              <a:t>categories</a:t>
            </a:r>
            <a:r>
              <a:rPr lang="sv-SE" dirty="0" smtClean="0"/>
              <a:t> </a:t>
            </a:r>
            <a:r>
              <a:rPr lang="sv-SE" dirty="0" err="1" smtClean="0"/>
              <a:t>can</a:t>
            </a:r>
            <a:r>
              <a:rPr lang="sv-SE" dirty="0" smtClean="0"/>
              <a:t> be </a:t>
            </a:r>
            <a:r>
              <a:rPr lang="sv-SE" dirty="0" err="1" smtClean="0"/>
              <a:t>observed</a:t>
            </a:r>
            <a:r>
              <a:rPr lang="sv-SE" dirty="0" smtClean="0"/>
              <a:t>:</a:t>
            </a:r>
          </a:p>
          <a:p>
            <a:pPr>
              <a:buNone/>
            </a:pPr>
            <a:r>
              <a:rPr lang="sv-SE" dirty="0" smtClean="0"/>
              <a:t>	- One </a:t>
            </a:r>
            <a:r>
              <a:rPr lang="sv-SE" dirty="0" err="1" smtClean="0"/>
              <a:t>clean</a:t>
            </a:r>
            <a:r>
              <a:rPr lang="sv-SE" dirty="0" smtClean="0"/>
              <a:t> </a:t>
            </a:r>
            <a:r>
              <a:rPr lang="sv-SE" dirty="0" err="1" smtClean="0"/>
              <a:t>bounce</a:t>
            </a:r>
            <a:endParaRPr lang="sv-SE" dirty="0" smtClean="0"/>
          </a:p>
          <a:p>
            <a:pPr>
              <a:buNone/>
            </a:pPr>
            <a:r>
              <a:rPr lang="sv-SE" dirty="0" smtClean="0"/>
              <a:t>	- </a:t>
            </a:r>
            <a:r>
              <a:rPr lang="sv-SE" dirty="0" err="1" smtClean="0"/>
              <a:t>Bounce</a:t>
            </a:r>
            <a:r>
              <a:rPr lang="sv-SE" dirty="0" smtClean="0"/>
              <a:t> with </a:t>
            </a:r>
            <a:r>
              <a:rPr lang="sv-SE" dirty="0" err="1" smtClean="0"/>
              <a:t>strain</a:t>
            </a:r>
            <a:endParaRPr lang="sv-SE" dirty="0" smtClean="0"/>
          </a:p>
          <a:p>
            <a:pPr>
              <a:buNone/>
            </a:pPr>
            <a:r>
              <a:rPr lang="sv-SE" dirty="0" smtClean="0"/>
              <a:t>	- One </a:t>
            </a:r>
            <a:r>
              <a:rPr lang="sv-SE" dirty="0" err="1" smtClean="0"/>
              <a:t>large</a:t>
            </a:r>
            <a:r>
              <a:rPr lang="sv-SE" dirty="0" smtClean="0"/>
              <a:t> and </a:t>
            </a:r>
            <a:r>
              <a:rPr lang="sv-SE" dirty="0" err="1" smtClean="0"/>
              <a:t>one</a:t>
            </a:r>
            <a:r>
              <a:rPr lang="sv-SE" dirty="0" smtClean="0"/>
              <a:t> small </a:t>
            </a:r>
            <a:r>
              <a:rPr lang="sv-SE" dirty="0" err="1" smtClean="0"/>
              <a:t>droplet</a:t>
            </a:r>
            <a:endParaRPr lang="sv-SE" dirty="0" smtClean="0"/>
          </a:p>
          <a:p>
            <a:pPr>
              <a:buNone/>
            </a:pPr>
            <a:r>
              <a:rPr lang="sv-SE" dirty="0" smtClean="0"/>
              <a:t>	- One </a:t>
            </a:r>
            <a:r>
              <a:rPr lang="sv-SE" dirty="0" err="1" smtClean="0"/>
              <a:t>large</a:t>
            </a:r>
            <a:r>
              <a:rPr lang="sv-SE" dirty="0" smtClean="0"/>
              <a:t> and a </a:t>
            </a:r>
            <a:r>
              <a:rPr lang="sv-SE" dirty="0" err="1" smtClean="0"/>
              <a:t>few</a:t>
            </a:r>
            <a:r>
              <a:rPr lang="sv-SE" dirty="0" smtClean="0"/>
              <a:t> small </a:t>
            </a:r>
            <a:r>
              <a:rPr lang="sv-SE" dirty="0" err="1" smtClean="0"/>
              <a:t>droplets</a:t>
            </a:r>
            <a:endParaRPr lang="sv-SE" dirty="0" smtClean="0"/>
          </a:p>
          <a:p>
            <a:pPr>
              <a:buNone/>
            </a:pPr>
            <a:r>
              <a:rPr lang="sv-SE" dirty="0" smtClean="0"/>
              <a:t>	- </a:t>
            </a:r>
            <a:r>
              <a:rPr lang="sv-SE" dirty="0" err="1" smtClean="0"/>
              <a:t>Many</a:t>
            </a:r>
            <a:r>
              <a:rPr lang="sv-SE" dirty="0" smtClean="0"/>
              <a:t> </a:t>
            </a:r>
            <a:r>
              <a:rPr lang="sv-SE" dirty="0" err="1" smtClean="0"/>
              <a:t>droplets</a:t>
            </a:r>
            <a:r>
              <a:rPr lang="sv-SE" dirty="0" smtClean="0"/>
              <a:t>, ”</a:t>
            </a:r>
            <a:r>
              <a:rPr lang="sv-SE" dirty="0" err="1" smtClean="0"/>
              <a:t>splash</a:t>
            </a:r>
            <a:r>
              <a:rPr lang="sv-SE" dirty="0" smtClean="0"/>
              <a:t>”</a:t>
            </a:r>
          </a:p>
          <a:p>
            <a:pPr>
              <a:buNone/>
            </a:pPr>
            <a:r>
              <a:rPr lang="sv-SE" dirty="0" smtClean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7386662" cy="1162050"/>
          </a:xfrm>
        </p:spPr>
        <p:txBody>
          <a:bodyPr/>
          <a:lstStyle/>
          <a:p>
            <a:pPr algn="ctr"/>
            <a:r>
              <a:rPr lang="sv-SE" sz="5000" dirty="0" smtClean="0"/>
              <a:t>One Clean </a:t>
            </a:r>
            <a:r>
              <a:rPr lang="sv-SE" sz="5000" dirty="0" err="1" smtClean="0"/>
              <a:t>Bounce</a:t>
            </a:r>
            <a:endParaRPr lang="en-US" sz="5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>
          <a:xfrm>
            <a:off x="285720" y="1676400"/>
            <a:ext cx="3571900" cy="45720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sv-SE" sz="2000" dirty="0" smtClean="0"/>
              <a:t> </a:t>
            </a:r>
            <a:r>
              <a:rPr lang="sv-SE" sz="2000" dirty="0" err="1" smtClean="0"/>
              <a:t>Kinetic</a:t>
            </a:r>
            <a:r>
              <a:rPr lang="sv-SE" sz="2000" dirty="0" smtClean="0"/>
              <a:t> </a:t>
            </a:r>
            <a:r>
              <a:rPr lang="sv-SE" sz="2000" dirty="0" err="1" smtClean="0"/>
              <a:t>energy</a:t>
            </a:r>
            <a:r>
              <a:rPr lang="sv-SE" sz="2000" dirty="0" smtClean="0"/>
              <a:t> </a:t>
            </a:r>
            <a:r>
              <a:rPr lang="sv-SE" sz="2000" dirty="0" err="1" smtClean="0"/>
              <a:t>due</a:t>
            </a:r>
            <a:r>
              <a:rPr lang="sv-SE" sz="2000" dirty="0" smtClean="0"/>
              <a:t> to </a:t>
            </a:r>
            <a:r>
              <a:rPr lang="sv-SE" sz="2000" dirty="0" err="1" smtClean="0"/>
              <a:t>velocity</a:t>
            </a:r>
            <a:r>
              <a:rPr lang="sv-SE" sz="2000" dirty="0" smtClean="0"/>
              <a:t> </a:t>
            </a:r>
            <a:r>
              <a:rPr lang="sv-SE" sz="2200" dirty="0" err="1" smtClean="0"/>
              <a:t>causes</a:t>
            </a:r>
            <a:r>
              <a:rPr lang="sv-SE" sz="2200" dirty="0" smtClean="0"/>
              <a:t> the </a:t>
            </a:r>
            <a:r>
              <a:rPr lang="sv-SE" sz="2200" dirty="0" err="1" smtClean="0"/>
              <a:t>droplet</a:t>
            </a:r>
            <a:r>
              <a:rPr lang="sv-SE" sz="2200" dirty="0" smtClean="0"/>
              <a:t> to </a:t>
            </a:r>
            <a:r>
              <a:rPr lang="sv-SE" sz="2200" dirty="0" err="1" smtClean="0"/>
              <a:t>expand</a:t>
            </a:r>
            <a:endParaRPr lang="sv-SE" sz="2200" dirty="0" smtClean="0"/>
          </a:p>
          <a:p>
            <a:pPr>
              <a:buFont typeface="Arial" pitchFamily="34" charset="0"/>
              <a:buChar char="•"/>
            </a:pPr>
            <a:r>
              <a:rPr lang="sv-SE" sz="2200" dirty="0" smtClean="0"/>
              <a:t> Surface tension </a:t>
            </a:r>
            <a:r>
              <a:rPr lang="sv-SE" sz="2200" dirty="0" err="1" smtClean="0"/>
              <a:t>affects</a:t>
            </a:r>
            <a:r>
              <a:rPr lang="sv-SE" sz="2200" dirty="0" smtClean="0"/>
              <a:t> in the </a:t>
            </a:r>
            <a:r>
              <a:rPr lang="sv-SE" sz="2200" dirty="0" err="1" smtClean="0"/>
              <a:t>opposite</a:t>
            </a:r>
            <a:r>
              <a:rPr lang="sv-SE" sz="2200" dirty="0" smtClean="0"/>
              <a:t> </a:t>
            </a:r>
            <a:r>
              <a:rPr lang="sv-SE" sz="2200" dirty="0" err="1" smtClean="0"/>
              <a:t>direction</a:t>
            </a:r>
            <a:r>
              <a:rPr lang="sv-SE" sz="2200" dirty="0" smtClean="0"/>
              <a:t> </a:t>
            </a:r>
            <a:r>
              <a:rPr lang="sv-SE" sz="2200" dirty="0" smtClean="0">
                <a:sym typeface="Wingdings" pitchFamily="2" charset="2"/>
              </a:rPr>
              <a:t> </a:t>
            </a:r>
            <a:r>
              <a:rPr lang="sv-SE" sz="2200" dirty="0" err="1" smtClean="0">
                <a:sym typeface="Wingdings" pitchFamily="2" charset="2"/>
              </a:rPr>
              <a:t>strives</a:t>
            </a:r>
            <a:r>
              <a:rPr lang="sv-SE" sz="2200" dirty="0" smtClean="0">
                <a:sym typeface="Wingdings" pitchFamily="2" charset="2"/>
              </a:rPr>
              <a:t> for the water </a:t>
            </a:r>
            <a:r>
              <a:rPr lang="sv-SE" sz="2200" dirty="0" err="1" smtClean="0">
                <a:sym typeface="Wingdings" pitchFamily="2" charset="2"/>
              </a:rPr>
              <a:t>molecules</a:t>
            </a:r>
            <a:r>
              <a:rPr lang="sv-SE" sz="2200" dirty="0" smtClean="0">
                <a:sym typeface="Wingdings" pitchFamily="2" charset="2"/>
              </a:rPr>
              <a:t> to be as </a:t>
            </a:r>
            <a:r>
              <a:rPr lang="sv-SE" sz="2200" dirty="0" err="1" smtClean="0">
                <a:sym typeface="Wingdings" pitchFamily="2" charset="2"/>
              </a:rPr>
              <a:t>close</a:t>
            </a:r>
            <a:r>
              <a:rPr lang="sv-SE" sz="2200" dirty="0" smtClean="0">
                <a:sym typeface="Wingdings" pitchFamily="2" charset="2"/>
              </a:rPr>
              <a:t> as </a:t>
            </a:r>
            <a:r>
              <a:rPr lang="sv-SE" sz="2200" dirty="0" err="1" smtClean="0">
                <a:sym typeface="Wingdings" pitchFamily="2" charset="2"/>
              </a:rPr>
              <a:t>possible</a:t>
            </a:r>
            <a:endParaRPr lang="sv-SE" sz="2200" dirty="0" smtClean="0">
              <a:sym typeface="Wingdings" pitchFamily="2" charset="2"/>
            </a:endParaRPr>
          </a:p>
          <a:p>
            <a:pPr>
              <a:buFont typeface="Arial" pitchFamily="34" charset="0"/>
              <a:buChar char="•"/>
            </a:pPr>
            <a:r>
              <a:rPr lang="sv-SE" sz="2200" dirty="0" smtClean="0">
                <a:sym typeface="Wingdings" pitchFamily="2" charset="2"/>
              </a:rPr>
              <a:t> </a:t>
            </a:r>
            <a:r>
              <a:rPr lang="sv-SE" sz="2200" dirty="0" err="1" smtClean="0">
                <a:sym typeface="Wingdings" pitchFamily="2" charset="2"/>
              </a:rPr>
              <a:t>Therefore</a:t>
            </a:r>
            <a:r>
              <a:rPr lang="sv-SE" sz="2200" dirty="0" smtClean="0">
                <a:sym typeface="Wingdings" pitchFamily="2" charset="2"/>
              </a:rPr>
              <a:t>, </a:t>
            </a:r>
            <a:r>
              <a:rPr lang="sv-SE" sz="2200" dirty="0" err="1" smtClean="0">
                <a:sym typeface="Wingdings" pitchFamily="2" charset="2"/>
              </a:rPr>
              <a:t>when</a:t>
            </a:r>
            <a:r>
              <a:rPr lang="sv-SE" sz="2200" dirty="0" smtClean="0">
                <a:sym typeface="Wingdings" pitchFamily="2" charset="2"/>
              </a:rPr>
              <a:t> the </a:t>
            </a:r>
            <a:r>
              <a:rPr lang="sv-SE" sz="2200" dirty="0" err="1" smtClean="0">
                <a:sym typeface="Wingdings" pitchFamily="2" charset="2"/>
              </a:rPr>
              <a:t>surface</a:t>
            </a:r>
            <a:r>
              <a:rPr lang="sv-SE" sz="2200" dirty="0" smtClean="0">
                <a:sym typeface="Wingdings" pitchFamily="2" charset="2"/>
              </a:rPr>
              <a:t> area gets </a:t>
            </a:r>
            <a:r>
              <a:rPr lang="sv-SE" sz="2200" dirty="0" err="1" smtClean="0">
                <a:sym typeface="Wingdings" pitchFamily="2" charset="2"/>
              </a:rPr>
              <a:t>larger</a:t>
            </a:r>
            <a:r>
              <a:rPr lang="sv-SE" sz="2200" dirty="0" smtClean="0">
                <a:sym typeface="Wingdings" pitchFamily="2" charset="2"/>
              </a:rPr>
              <a:t> </a:t>
            </a:r>
            <a:r>
              <a:rPr lang="sv-SE" sz="2200" dirty="0" err="1" smtClean="0">
                <a:sym typeface="Wingdings" pitchFamily="2" charset="2"/>
              </a:rPr>
              <a:t>energy</a:t>
            </a:r>
            <a:r>
              <a:rPr lang="sv-SE" sz="2200" dirty="0" smtClean="0">
                <a:sym typeface="Wingdings" pitchFamily="2" charset="2"/>
              </a:rPr>
              <a:t> is stored </a:t>
            </a:r>
            <a:r>
              <a:rPr lang="sv-SE" sz="2200" dirty="0" err="1" smtClean="0">
                <a:sym typeface="Wingdings" pitchFamily="2" charset="2"/>
              </a:rPr>
              <a:t>causing</a:t>
            </a:r>
            <a:r>
              <a:rPr lang="sv-SE" sz="2200" dirty="0" smtClean="0">
                <a:sym typeface="Wingdings" pitchFamily="2" charset="2"/>
              </a:rPr>
              <a:t> the </a:t>
            </a:r>
            <a:r>
              <a:rPr lang="sv-SE" sz="2200" dirty="0" err="1" smtClean="0">
                <a:sym typeface="Wingdings" pitchFamily="2" charset="2"/>
              </a:rPr>
              <a:t>bounce</a:t>
            </a:r>
            <a:r>
              <a:rPr lang="sv-SE" sz="2200" dirty="0" smtClean="0">
                <a:sym typeface="Wingdings" pitchFamily="2" charset="2"/>
              </a:rPr>
              <a:t> </a:t>
            </a:r>
            <a:r>
              <a:rPr lang="sv-SE" sz="2200" dirty="0" err="1" smtClean="0">
                <a:sym typeface="Wingdings" pitchFamily="2" charset="2"/>
              </a:rPr>
              <a:t>when</a:t>
            </a:r>
            <a:r>
              <a:rPr lang="sv-SE" sz="2200" dirty="0" smtClean="0">
                <a:sym typeface="Wingdings" pitchFamily="2" charset="2"/>
              </a:rPr>
              <a:t> the </a:t>
            </a:r>
            <a:r>
              <a:rPr lang="sv-SE" sz="2200" dirty="0" err="1" smtClean="0">
                <a:sym typeface="Wingdings" pitchFamily="2" charset="2"/>
              </a:rPr>
              <a:t>molecular</a:t>
            </a:r>
            <a:r>
              <a:rPr lang="sv-SE" sz="2200" dirty="0" smtClean="0">
                <a:sym typeface="Wingdings" pitchFamily="2" charset="2"/>
              </a:rPr>
              <a:t> </a:t>
            </a:r>
            <a:r>
              <a:rPr lang="sv-SE" sz="2200" dirty="0" err="1" smtClean="0">
                <a:sym typeface="Wingdings" pitchFamily="2" charset="2"/>
              </a:rPr>
              <a:t>forces</a:t>
            </a:r>
            <a:r>
              <a:rPr lang="sv-SE" sz="2200" dirty="0" smtClean="0">
                <a:sym typeface="Wingdings" pitchFamily="2" charset="2"/>
              </a:rPr>
              <a:t> (</a:t>
            </a:r>
            <a:r>
              <a:rPr lang="sv-SE" sz="2200" dirty="0" err="1" smtClean="0">
                <a:sym typeface="Wingdings" pitchFamily="2" charset="2"/>
              </a:rPr>
              <a:t>caused</a:t>
            </a:r>
            <a:r>
              <a:rPr lang="sv-SE" sz="2200" dirty="0" smtClean="0">
                <a:sym typeface="Wingdings" pitchFamily="2" charset="2"/>
              </a:rPr>
              <a:t> by </a:t>
            </a:r>
            <a:r>
              <a:rPr lang="sv-SE" sz="2200" dirty="0" err="1" smtClean="0">
                <a:sym typeface="Wingdings" pitchFamily="2" charset="2"/>
              </a:rPr>
              <a:t>surface</a:t>
            </a:r>
            <a:r>
              <a:rPr lang="sv-SE" sz="2200" dirty="0" smtClean="0">
                <a:sym typeface="Wingdings" pitchFamily="2" charset="2"/>
              </a:rPr>
              <a:t> tension) </a:t>
            </a:r>
            <a:r>
              <a:rPr lang="sv-SE" sz="2200" dirty="0" err="1" smtClean="0">
                <a:sym typeface="Wingdings" pitchFamily="2" charset="2"/>
              </a:rPr>
              <a:t>pulls</a:t>
            </a:r>
            <a:r>
              <a:rPr lang="sv-SE" sz="2200" dirty="0" smtClean="0">
                <a:sym typeface="Wingdings" pitchFamily="2" charset="2"/>
              </a:rPr>
              <a:t> the </a:t>
            </a:r>
            <a:r>
              <a:rPr lang="sv-SE" sz="2200" dirty="0" err="1" smtClean="0">
                <a:sym typeface="Wingdings" pitchFamily="2" charset="2"/>
              </a:rPr>
              <a:t>waterdroplet</a:t>
            </a:r>
            <a:r>
              <a:rPr lang="sv-SE" sz="2200" dirty="0" smtClean="0">
                <a:sym typeface="Wingdings" pitchFamily="2" charset="2"/>
              </a:rPr>
              <a:t> back</a:t>
            </a:r>
            <a:endParaRPr lang="en-US" sz="2200" dirty="0"/>
          </a:p>
        </p:txBody>
      </p:sp>
      <p:pic>
        <p:nvPicPr>
          <p:cNvPr id="6" name="film pilar till förklaring av bounce.wmv">
            <a:hlinkClick r:id="" action="ppaction://media"/>
          </p:cNvPr>
          <p:cNvPicPr/>
          <p:nvPr>
            <p:ph sz="half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857620" y="2143116"/>
            <a:ext cx="4953035" cy="37147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öde">
  <a:themeElements>
    <a:clrScheme name="Flöde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öde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öd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öde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öde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2576</TotalTime>
  <Words>500</Words>
  <Application>Microsoft Office PowerPoint</Application>
  <PresentationFormat>On-screen Show (4:3)</PresentationFormat>
  <Paragraphs>90</Paragraphs>
  <Slides>13</Slides>
  <Notes>5</Notes>
  <HiddenSlides>0</HiddenSlides>
  <MMClips>3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Flöde</vt:lpstr>
      <vt:lpstr>Bouncing droplets</vt:lpstr>
      <vt:lpstr>Bouncing Waterdroplets</vt:lpstr>
      <vt:lpstr>Overview of presentation</vt:lpstr>
      <vt:lpstr>Bouncing waterdroplet</vt:lpstr>
      <vt:lpstr>Hydrophobic Surface</vt:lpstr>
      <vt:lpstr>Investigations</vt:lpstr>
      <vt:lpstr>Material</vt:lpstr>
      <vt:lpstr>Behaviour of droplet at the hydrophobic surface</vt:lpstr>
      <vt:lpstr>One Clean Bounce</vt:lpstr>
      <vt:lpstr>Bounce with Strain</vt:lpstr>
      <vt:lpstr>Weber Number</vt:lpstr>
      <vt:lpstr>Weber Number</vt:lpstr>
      <vt:lpstr>Conclusion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Bouncing droplets</dc:title>
  <dc:creator>Kajsa</dc:creator>
  <cp:lastModifiedBy>Kim</cp:lastModifiedBy>
  <cp:revision>209</cp:revision>
  <dcterms:created xsi:type="dcterms:W3CDTF">2010-11-02T07:51:52Z</dcterms:created>
  <dcterms:modified xsi:type="dcterms:W3CDTF">2010-11-02T09:27:47Z</dcterms:modified>
</cp:coreProperties>
</file>